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57" r:id="rId5"/>
    <p:sldId id="260" r:id="rId6"/>
    <p:sldId id="261" r:id="rId7"/>
    <p:sldId id="262" r:id="rId8"/>
    <p:sldId id="263" r:id="rId9"/>
    <p:sldId id="264" r:id="rId10"/>
    <p:sldId id="286" r:id="rId11"/>
    <p:sldId id="266" r:id="rId12"/>
    <p:sldId id="267" r:id="rId13"/>
    <p:sldId id="270" r:id="rId14"/>
    <p:sldId id="279" r:id="rId15"/>
    <p:sldId id="287" r:id="rId16"/>
    <p:sldId id="275" r:id="rId17"/>
    <p:sldId id="285" r:id="rId18"/>
    <p:sldId id="284" r:id="rId19"/>
    <p:sldId id="281" r:id="rId20"/>
    <p:sldId id="273" r:id="rId21"/>
    <p:sldId id="283" r:id="rId22"/>
    <p:sldId id="280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CHARAN, RANDI" initials="1" lastIdx="3" clrIdx="0"/>
  <p:cmAuthor id="2" name="DARIUS, BETH A GS-13 USAF HAF U S AIR FORCE HQ/AF/A1SA" initials="DBAGUHUSAFH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63"/>
    <a:srgbClr val="999492"/>
    <a:srgbClr val="959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7" autoAdjust="0"/>
    <p:restoredTop sz="94634" autoAdjust="0"/>
  </p:normalViewPr>
  <p:slideViewPr>
    <p:cSldViewPr snapToGrid="0">
      <p:cViewPr varScale="1">
        <p:scale>
          <a:sx n="79" d="100"/>
          <a:sy n="79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E188D-9B61-4CB5-8680-D875BC36617E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D782-DF7B-49B1-AB12-5C50023670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8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2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51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1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4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</a:t>
            </a:r>
            <a:r>
              <a:rPr lang="en-US" baseline="0" dirty="0"/>
              <a:t> 4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7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1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</a:t>
            </a:r>
            <a:r>
              <a:rPr lang="en-US" baseline="0" dirty="0"/>
              <a:t> appear one-by-one upon accessing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7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1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4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6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1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3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2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64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-3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9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3</a:t>
            </a:r>
            <a:r>
              <a:rPr lang="en-US" baseline="0" dirty="0"/>
              <a:t> </a:t>
            </a:r>
            <a:r>
              <a:rPr lang="en-US" dirty="0"/>
              <a:t>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D782-DF7B-49B1-AB12-5C50023670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8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6" y="-1"/>
            <a:ext cx="9195678" cy="2442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5" y="2005948"/>
            <a:ext cx="9195677" cy="48859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4495800"/>
            <a:ext cx="6918461" cy="1466850"/>
          </a:xfrm>
        </p:spPr>
        <p:txBody>
          <a:bodyPr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540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26"/>
          <a:stretch/>
        </p:blipFill>
        <p:spPr>
          <a:xfrm>
            <a:off x="0" y="1545771"/>
            <a:ext cx="9144000" cy="4977174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5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34" y="1545770"/>
            <a:ext cx="9154034" cy="512717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8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4268"/>
            <a:ext cx="9144000" cy="94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" y="1621"/>
            <a:ext cx="9143991" cy="10088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143000" y="381000"/>
            <a:ext cx="2057400" cy="490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6600" y="439733"/>
            <a:ext cx="5834063" cy="723900"/>
          </a:xfrm>
        </p:spPr>
        <p:txBody>
          <a:bodyPr>
            <a:normAutofit/>
          </a:bodyPr>
          <a:lstStyle>
            <a:lvl1pPr marL="0" indent="0">
              <a:buNone/>
              <a:defRPr sz="25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36094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Projects\USAF\Training\FTAC_PPT\Assets\6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810094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554" y="0"/>
            <a:ext cx="7169446" cy="685799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8890425">
            <a:off x="1469049" y="1470688"/>
            <a:ext cx="5613549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rot="18890425">
            <a:off x="1289899" y="6022586"/>
            <a:ext cx="2631586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1782161" y="2819400"/>
            <a:ext cx="27432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127" y="2961130"/>
            <a:ext cx="2493269" cy="2459741"/>
          </a:xfrm>
          <a:prstGeom prst="rect">
            <a:avLst/>
          </a:prstGeom>
        </p:spPr>
      </p:pic>
      <p:sp>
        <p:nvSpPr>
          <p:cNvPr id="24" name="Title 29"/>
          <p:cNvSpPr>
            <a:spLocks noGrp="1"/>
          </p:cNvSpPr>
          <p:nvPr>
            <p:ph type="title" hasCustomPrompt="1"/>
          </p:nvPr>
        </p:nvSpPr>
        <p:spPr>
          <a:xfrm>
            <a:off x="5028575" y="2095500"/>
            <a:ext cx="42672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terac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866601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554" y="0"/>
            <a:ext cx="7169446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8890425">
            <a:off x="1335582" y="1470688"/>
            <a:ext cx="5613549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8890425">
            <a:off x="1156432" y="6022586"/>
            <a:ext cx="2631586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48694" y="2819400"/>
            <a:ext cx="27432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660" y="2961130"/>
            <a:ext cx="2493269" cy="2459741"/>
          </a:xfrm>
          <a:prstGeom prst="rect">
            <a:avLst/>
          </a:prstGeom>
        </p:spPr>
      </p:pic>
      <p:sp>
        <p:nvSpPr>
          <p:cNvPr id="19" name="Title 29"/>
          <p:cNvSpPr>
            <a:spLocks noGrp="1"/>
          </p:cNvSpPr>
          <p:nvPr>
            <p:ph type="title" hasCustomPrompt="1"/>
          </p:nvPr>
        </p:nvSpPr>
        <p:spPr>
          <a:xfrm>
            <a:off x="4540826" y="1790383"/>
            <a:ext cx="42672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8233" y="3017520"/>
            <a:ext cx="4572000" cy="2971800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6"/>
              </a:buBlip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87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0" y="1905000"/>
            <a:ext cx="4038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905000"/>
            <a:ext cx="4267200" cy="3657600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038600" y="1905000"/>
            <a:ext cx="152400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219206" y="1905000"/>
            <a:ext cx="27432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9612" y="1869140"/>
            <a:ext cx="2667000" cy="412017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/>
            </a:lvl1pPr>
            <a:lvl2pPr marL="742950" indent="-28575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105399" y="1905000"/>
            <a:ext cx="4038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4343400" cy="3657600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05006" y="1905000"/>
            <a:ext cx="200394" cy="3657600"/>
            <a:chOff x="4219206" y="1905000"/>
            <a:chExt cx="200394" cy="36576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267200" y="1905000"/>
              <a:ext cx="152400" cy="3657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219206" y="1905000"/>
              <a:ext cx="27432" cy="3657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5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-27432" y="420624"/>
            <a:ext cx="9171432" cy="38526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648200"/>
            <a:ext cx="2743200" cy="9144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800" y="2209800"/>
            <a:ext cx="27432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/>
          </p:nvPr>
        </p:nvSpPr>
        <p:spPr>
          <a:xfrm>
            <a:off x="3200400" y="4648200"/>
            <a:ext cx="2743200" cy="9144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00400" y="2209800"/>
            <a:ext cx="27432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6000" y="4648200"/>
            <a:ext cx="2743200" cy="9144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6000" y="2209800"/>
            <a:ext cx="27432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0"/>
            <a:ext cx="8607570" cy="780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3272"/>
            <a:ext cx="9144000" cy="1633728"/>
          </a:xfrm>
          <a:prstGeom prst="rect">
            <a:avLst/>
          </a:prstGeom>
        </p:spPr>
      </p:pic>
      <p:sp>
        <p:nvSpPr>
          <p:cNvPr id="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04800" y="4191000"/>
            <a:ext cx="6248400" cy="6524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04800" y="5443537"/>
            <a:ext cx="6248400" cy="6524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43272"/>
            <a:ext cx="9144000" cy="109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3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BEC2-298C-481B-95CA-8384A9F71FB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CA01-BB88-453E-A2A8-FCAE7AABC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5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8" r:id="rId11"/>
    <p:sldLayoutId id="2147483683" r:id="rId12"/>
    <p:sldLayoutId id="2147483684" r:id="rId13"/>
    <p:sldLayoutId id="2147483685" r:id="rId14"/>
    <p:sldLayoutId id="2147483687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34.jpeg"/><Relationship Id="rId4" Type="http://schemas.openxmlformats.org/officeDocument/2006/relationships/hyperlink" Target="https://legalassistance.law.af.m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FDE8-A622-4625-A16F-CC5DA3197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896" y="4857537"/>
            <a:ext cx="6918461" cy="146685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</a:t>
            </a:r>
            <a:br>
              <a:rPr lang="en-US" sz="3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Air Force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Readiness: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Post-Deployment Flight Plan</a:t>
            </a:r>
            <a:endPara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25" y="3265714"/>
            <a:ext cx="242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Bold Italic" pitchFamily="18" charset="0"/>
                <a:ea typeface="+mn-ea"/>
                <a:cs typeface="+mn-cs"/>
              </a:rPr>
              <a:t>Personal Financial Readiness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Servicemembers Civil Relief Act</a:t>
            </a:r>
          </a:p>
        </p:txBody>
      </p:sp>
      <p:sp>
        <p:nvSpPr>
          <p:cNvPr id="6" name="Freeform 5"/>
          <p:cNvSpPr/>
          <p:nvPr/>
        </p:nvSpPr>
        <p:spPr>
          <a:xfrm>
            <a:off x="1543856" y="2856584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Cell phone contracts</a:t>
            </a:r>
          </a:p>
        </p:txBody>
      </p:sp>
      <p:sp>
        <p:nvSpPr>
          <p:cNvPr id="8" name="Freeform 7"/>
          <p:cNvSpPr/>
          <p:nvPr/>
        </p:nvSpPr>
        <p:spPr>
          <a:xfrm>
            <a:off x="3556732" y="2856584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Automobile leases</a:t>
            </a:r>
          </a:p>
        </p:txBody>
      </p:sp>
      <p:sp>
        <p:nvSpPr>
          <p:cNvPr id="10" name="Freeform 9"/>
          <p:cNvSpPr/>
          <p:nvPr/>
        </p:nvSpPr>
        <p:spPr>
          <a:xfrm>
            <a:off x="5569608" y="2856584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Residential leases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1543856" y="4979171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6% interest</a:t>
            </a:r>
          </a:p>
        </p:txBody>
      </p:sp>
      <p:sp>
        <p:nvSpPr>
          <p:cNvPr id="14" name="Freeform 13"/>
          <p:cNvSpPr/>
          <p:nvPr/>
        </p:nvSpPr>
        <p:spPr>
          <a:xfrm>
            <a:off x="3556732" y="4979171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Court proceedings</a:t>
            </a:r>
          </a:p>
        </p:txBody>
      </p:sp>
      <p:sp>
        <p:nvSpPr>
          <p:cNvPr id="16" name="Freeform 15"/>
          <p:cNvSpPr/>
          <p:nvPr/>
        </p:nvSpPr>
        <p:spPr>
          <a:xfrm>
            <a:off x="5569608" y="4979171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Taxes and liabilities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739" y="1321806"/>
            <a:ext cx="1665748" cy="1665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766" y="1318338"/>
            <a:ext cx="1665748" cy="16657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340" y="1321806"/>
            <a:ext cx="1665748" cy="1665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739" y="3497957"/>
            <a:ext cx="1665748" cy="16657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766" y="3535446"/>
            <a:ext cx="1665748" cy="1665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491" y="3515924"/>
            <a:ext cx="1665748" cy="1665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55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7B530-408B-47BC-9347-B89720F75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Emergency fund</a:t>
            </a:r>
          </a:p>
          <a:p>
            <a:pPr>
              <a:lnSpc>
                <a:spcPct val="150000"/>
              </a:lnSpc>
            </a:pPr>
            <a:r>
              <a:rPr lang="en-US" dirty="0"/>
              <a:t>Investments</a:t>
            </a:r>
          </a:p>
          <a:p>
            <a:pPr>
              <a:lnSpc>
                <a:spcPct val="150000"/>
              </a:lnSpc>
            </a:pPr>
            <a:r>
              <a:rPr lang="en-US" dirty="0"/>
              <a:t>Major purchase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7A137-A41B-469E-8BA0-E249D641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Deposit Program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7319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A137-A41B-469E-8BA0-E249D641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Loan Interest Relief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1229"/>
            <a:ext cx="9144000" cy="410992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7B530-408B-47BC-9347-B89720F7554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5391150"/>
            <a:ext cx="4065006" cy="10502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0% Interest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HEROES Act Waiver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A7B530-408B-47BC-9347-B89720F7554A}"/>
              </a:ext>
            </a:extLst>
          </p:cNvPr>
          <p:cNvSpPr txBox="1">
            <a:spLocks/>
          </p:cNvSpPr>
          <p:nvPr/>
        </p:nvSpPr>
        <p:spPr>
          <a:xfrm>
            <a:off x="4253620" y="5391150"/>
            <a:ext cx="4065006" cy="57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Studentaid.gov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2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Coverage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729440"/>
            <a:ext cx="7670800" cy="412017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/>
              <a:t>TRICARE may cover Guard/Reserve and family members for 180 days after release from active duty (See your FSS)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TRICARE Reserve Select (TRS) coverage may be purchased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Update civilian coverage as necessary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30" y="3843025"/>
            <a:ext cx="4824770" cy="2419995"/>
          </a:xfrm>
        </p:spPr>
      </p:pic>
      <p:sp>
        <p:nvSpPr>
          <p:cNvPr id="6" name="AutoShape 2" descr="TRICA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4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9604" y="1905000"/>
            <a:ext cx="4540108" cy="340868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Change SGLI/FSGLI beneficiaries to reflect change in family structure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Do you have enough insurance?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     Consider:</a:t>
            </a:r>
          </a:p>
          <a:p>
            <a:pPr marL="9128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	Current indebtedness</a:t>
            </a:r>
          </a:p>
          <a:p>
            <a:pPr marL="9128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	Transition costs for spouse</a:t>
            </a:r>
          </a:p>
          <a:p>
            <a:pPr marL="9128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	College for children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Insurance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6287" y="1915886"/>
            <a:ext cx="3472543" cy="3643083"/>
          </a:xfr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4843" y="5203874"/>
            <a:ext cx="3889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Review often. Needs do change.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9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Notify insurer car is “on the road”</a:t>
            </a:r>
          </a:p>
          <a:p>
            <a:pPr>
              <a:lnSpc>
                <a:spcPct val="150000"/>
              </a:lnSpc>
            </a:pPr>
            <a:r>
              <a:rPr lang="en-US" dirty="0"/>
              <a:t>Update property insurance to include new purchases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and Property Insurance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399" y="1911927"/>
            <a:ext cx="4038600" cy="3643746"/>
          </a:xfr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214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A9290-0C8C-4D9C-9BC7-A856D517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Verify filing responsibilities and deadlines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Review IRS Publication 3: </a:t>
            </a:r>
            <a:r>
              <a:rPr lang="en-US" i="1" dirty="0"/>
              <a:t>Armed Forces Tax Guide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199C20-05B8-42D0-865D-C1D26FAD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1884680"/>
            <a:ext cx="4038600" cy="3657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447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Duty Alerts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250" y="1426254"/>
            <a:ext cx="3780046" cy="1016001"/>
          </a:xfrm>
          <a:prstGeom prst="rect">
            <a:avLst/>
          </a:prstGeom>
        </p:spPr>
      </p:pic>
      <p:pic>
        <p:nvPicPr>
          <p:cNvPr id="11" name="Picture 2" descr="Image result for Transuni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58" y="2919690"/>
            <a:ext cx="5206959" cy="11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Transuni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3" y="4206567"/>
            <a:ext cx="3810000" cy="11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8251" y="2442255"/>
            <a:ext cx="75964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2836" y="2046509"/>
            <a:ext cx="2111829" cy="441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07D11-6AAC-4BBB-ABB0-A6CC4809B1AB}"/>
              </a:ext>
            </a:extLst>
          </p:cNvPr>
          <p:cNvSpPr txBox="1"/>
          <p:nvPr/>
        </p:nvSpPr>
        <p:spPr>
          <a:xfrm>
            <a:off x="6422620" y="2071822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1-888-397-3742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089" y="3959421"/>
            <a:ext cx="7596414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84674" y="3563675"/>
            <a:ext cx="2111829" cy="4414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0089" y="5469343"/>
            <a:ext cx="7596414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84674" y="5073597"/>
            <a:ext cx="2111829" cy="44146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B904E-15D8-4333-B1BF-E74F08E4B6E1}"/>
              </a:ext>
            </a:extLst>
          </p:cNvPr>
          <p:cNvSpPr txBox="1"/>
          <p:nvPr/>
        </p:nvSpPr>
        <p:spPr>
          <a:xfrm>
            <a:off x="6446138" y="5090690"/>
            <a:ext cx="207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1-800-680-7289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15EB7-8EF4-47E4-828D-54F5E1FCA089}"/>
              </a:ext>
            </a:extLst>
          </p:cNvPr>
          <p:cNvSpPr txBox="1"/>
          <p:nvPr/>
        </p:nvSpPr>
        <p:spPr>
          <a:xfrm>
            <a:off x="6422619" y="3572285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1-800-525-6285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19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0DCB-1D5B-4E58-81FB-E47C4605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52471" y="2507252"/>
            <a:ext cx="6542673" cy="2440668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2" y="1237381"/>
            <a:ext cx="4254810" cy="521784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B68CE-2123-4C79-87A2-14FE872604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63609" y="2520657"/>
            <a:ext cx="4957105" cy="2325663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Update Record of Emergency Data 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Update contact information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Heed USERRA rights and responsibilities (Guard/Reserve)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Watch for signs of emotional stress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90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3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4" y="274638"/>
            <a:ext cx="6111025" cy="1143000"/>
          </a:xfrm>
        </p:spPr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0B1A1AF-761B-4B2E-A513-0B0C2129A708}"/>
              </a:ext>
            </a:extLst>
          </p:cNvPr>
          <p:cNvSpPr txBox="1">
            <a:spLocks/>
          </p:cNvSpPr>
          <p:nvPr/>
        </p:nvSpPr>
        <p:spPr>
          <a:xfrm>
            <a:off x="722313" y="3080560"/>
            <a:ext cx="7772400" cy="228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Evaluations and Certificates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5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91015" y="2319454"/>
            <a:ext cx="6021658" cy="2609385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49067-6B18-4597-91BE-840399A5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B2468-BE67-4E60-B94F-D4A838713E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4141" y="2772228"/>
            <a:ext cx="3678238" cy="18780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Financial Planning </a:t>
            </a:r>
            <a:br>
              <a:rPr lang="en-US" dirty="0"/>
            </a:br>
            <a:r>
              <a:rPr lang="en-US" dirty="0"/>
              <a:t>Post-Deployment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Smooth Landing Checklist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502" y="650585"/>
            <a:ext cx="3559098" cy="5806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96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649" y="2095500"/>
            <a:ext cx="4267200" cy="1143000"/>
          </a:xfrm>
        </p:spPr>
        <p:txBody>
          <a:bodyPr/>
          <a:lstStyle/>
          <a:p>
            <a:r>
              <a:rPr lang="en-US" dirty="0"/>
              <a:t>Financial Planning Post-Deployment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897" y="3400747"/>
            <a:ext cx="1546261" cy="1546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76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in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9612" y="1869140"/>
            <a:ext cx="3606613" cy="41201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Increase/decrease in pay, allowances, allotments, and others</a:t>
            </a:r>
          </a:p>
          <a:p>
            <a:pPr>
              <a:lnSpc>
                <a:spcPct val="150000"/>
              </a:lnSpc>
            </a:pPr>
            <a:r>
              <a:rPr lang="en-US" dirty="0"/>
              <a:t>Changes in dependents (birth, divorce)</a:t>
            </a:r>
          </a:p>
          <a:p>
            <a:pPr>
              <a:lnSpc>
                <a:spcPct val="150000"/>
              </a:lnSpc>
            </a:pPr>
            <a:r>
              <a:rPr lang="en-US" dirty="0"/>
              <a:t>Changes in expenses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009" y="1733910"/>
            <a:ext cx="3687790" cy="3687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5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Reassess Financial Goals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70832" y="1173272"/>
            <a:ext cx="2016896" cy="1979998"/>
            <a:chOff x="975626" y="1465372"/>
            <a:chExt cx="2016896" cy="19799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877" y="1465372"/>
              <a:ext cx="1783080" cy="17830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626" y="2930307"/>
              <a:ext cx="2016896" cy="515063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1241426" y="2966421"/>
              <a:ext cx="1545861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Insurance Premiums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48592" y="1173272"/>
            <a:ext cx="2016896" cy="1979999"/>
            <a:chOff x="3353386" y="1465372"/>
            <a:chExt cx="2016896" cy="19799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508" y="1465372"/>
              <a:ext cx="1782652" cy="1783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3386" y="2930308"/>
              <a:ext cx="2016896" cy="515063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3949386" y="2971626"/>
              <a:ext cx="978227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Car Repairs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69668" y="1163645"/>
            <a:ext cx="2016896" cy="1990969"/>
            <a:chOff x="5674462" y="1455745"/>
            <a:chExt cx="2016896" cy="19909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675" y="1455745"/>
              <a:ext cx="1782470" cy="17828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4462" y="2931651"/>
              <a:ext cx="2016896" cy="515063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5967389" y="2977436"/>
              <a:ext cx="1525611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Home Maintenance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3392" y="3089943"/>
            <a:ext cx="2016896" cy="1944342"/>
            <a:chOff x="948186" y="3597943"/>
            <a:chExt cx="2016896" cy="194434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017" y="3597943"/>
              <a:ext cx="1773270" cy="17732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186" y="5027222"/>
              <a:ext cx="2016896" cy="515063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1477232" y="5072060"/>
              <a:ext cx="1023445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Holiday Gifts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21152" y="3080315"/>
            <a:ext cx="2016896" cy="1953971"/>
            <a:chOff x="3325946" y="3588315"/>
            <a:chExt cx="2016896" cy="19539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433" y="3588315"/>
              <a:ext cx="1782470" cy="178289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5946" y="5027223"/>
              <a:ext cx="2016896" cy="515063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>
            <a:xfrm>
              <a:off x="4177995" y="5055836"/>
              <a:ext cx="580281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Trips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42228" y="3072691"/>
            <a:ext cx="2016896" cy="1962938"/>
            <a:chOff x="5647022" y="3580691"/>
            <a:chExt cx="2016896" cy="196293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6898" y="3580691"/>
              <a:ext cx="1776195" cy="177662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7022" y="5028566"/>
              <a:ext cx="2016896" cy="515063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6456719" y="5072059"/>
              <a:ext cx="545220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Taxes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48758" y="5419303"/>
            <a:ext cx="7038368" cy="506094"/>
            <a:chOff x="794758" y="5533603"/>
            <a:chExt cx="7038368" cy="506094"/>
          </a:xfrm>
        </p:grpSpPr>
        <p:sp>
          <p:nvSpPr>
            <p:cNvPr id="3" name="Rectangle 2"/>
            <p:cNvSpPr/>
            <p:nvPr/>
          </p:nvSpPr>
          <p:spPr>
            <a:xfrm>
              <a:off x="1672438" y="5533603"/>
              <a:ext cx="5167763" cy="3749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994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6E63"/>
                  </a:solidFill>
                </a:rPr>
                <a:t>Maximize Matching: Contribute 5% to Your TSP Account!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479"/>
            <a:stretch/>
          </p:blipFill>
          <p:spPr>
            <a:xfrm>
              <a:off x="794758" y="5536776"/>
              <a:ext cx="966094" cy="5029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6400" y="5536777"/>
              <a:ext cx="1076726" cy="50292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241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Major Purchases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0EF38-9231-4481-88FD-E0E6439DE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3409" y="1570396"/>
            <a:ext cx="5273749" cy="4433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Pay off debt</a:t>
            </a:r>
          </a:p>
          <a:p>
            <a:pPr>
              <a:lnSpc>
                <a:spcPct val="150000"/>
              </a:lnSpc>
            </a:pPr>
            <a:r>
              <a:rPr lang="en-US" dirty="0"/>
              <a:t>Invest in retirement through TSP, earning all available matching contributions</a:t>
            </a:r>
          </a:p>
          <a:p>
            <a:pPr>
              <a:lnSpc>
                <a:spcPct val="150000"/>
              </a:lnSpc>
            </a:pPr>
            <a:r>
              <a:rPr lang="en-US" dirty="0"/>
              <a:t>Start a college fund</a:t>
            </a:r>
          </a:p>
          <a:p>
            <a:pPr>
              <a:lnSpc>
                <a:spcPct val="150000"/>
              </a:lnSpc>
            </a:pPr>
            <a:r>
              <a:rPr lang="en-US" dirty="0"/>
              <a:t>Fund the down payment for a house</a:t>
            </a:r>
          </a:p>
          <a:p>
            <a:pPr>
              <a:lnSpc>
                <a:spcPct val="150000"/>
              </a:lnSpc>
            </a:pPr>
            <a:r>
              <a:rPr lang="en-US" dirty="0"/>
              <a:t>Buy a car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40B8ED-D336-447B-97BD-D2E9814C71D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39" y="1557049"/>
            <a:ext cx="3173413" cy="1942905"/>
          </a:xfrm>
        </p:spPr>
      </p:pic>
      <p:sp>
        <p:nvSpPr>
          <p:cNvPr id="3" name="Rectangle 2"/>
          <p:cNvSpPr/>
          <p:nvPr/>
        </p:nvSpPr>
        <p:spPr>
          <a:xfrm>
            <a:off x="536439" y="3501451"/>
            <a:ext cx="3173278" cy="211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6439" y="3763861"/>
            <a:ext cx="3173278" cy="2293271"/>
            <a:chOff x="770365" y="3902090"/>
            <a:chExt cx="3173278" cy="22932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E7CBCD-0FB9-4B41-AA08-B19DDCD8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365" y="3902090"/>
              <a:ext cx="3173278" cy="21018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0365" y="5983488"/>
              <a:ext cx="3173278" cy="2118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262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Workable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E5775-F2FE-48FB-96BE-7AB21E1C3CFE}"/>
              </a:ext>
            </a:extLst>
          </p:cNvPr>
          <p:cNvSpPr/>
          <p:nvPr/>
        </p:nvSpPr>
        <p:spPr>
          <a:xfrm>
            <a:off x="1554250" y="1822071"/>
            <a:ext cx="3742099" cy="374209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4801D-559D-48CE-8421-4A26F3881356}"/>
              </a:ext>
            </a:extLst>
          </p:cNvPr>
          <p:cNvSpPr/>
          <p:nvPr/>
        </p:nvSpPr>
        <p:spPr>
          <a:xfrm>
            <a:off x="5375053" y="1811368"/>
            <a:ext cx="2275196" cy="227519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44820C-1A8D-44FE-A53E-CA00D0D78960}"/>
              </a:ext>
            </a:extLst>
          </p:cNvPr>
          <p:cNvSpPr/>
          <p:nvPr/>
        </p:nvSpPr>
        <p:spPr>
          <a:xfrm>
            <a:off x="6261931" y="4165149"/>
            <a:ext cx="1388318" cy="138831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0AF49D-D264-43DE-B1D0-0CD1E4193E39}"/>
              </a:ext>
            </a:extLst>
          </p:cNvPr>
          <p:cNvSpPr/>
          <p:nvPr/>
        </p:nvSpPr>
        <p:spPr>
          <a:xfrm>
            <a:off x="5375053" y="4745174"/>
            <a:ext cx="808293" cy="80829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3BC6F-12DF-4130-AF83-A8A6BFC40AD7}"/>
              </a:ext>
            </a:extLst>
          </p:cNvPr>
          <p:cNvSpPr/>
          <p:nvPr/>
        </p:nvSpPr>
        <p:spPr>
          <a:xfrm>
            <a:off x="5375053" y="4165149"/>
            <a:ext cx="808293" cy="49769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88FD06-B731-47A1-94F8-A6623888AA2A}"/>
              </a:ext>
            </a:extLst>
          </p:cNvPr>
          <p:cNvSpPr/>
          <p:nvPr/>
        </p:nvSpPr>
        <p:spPr>
          <a:xfrm>
            <a:off x="7650249" y="5282507"/>
            <a:ext cx="89648" cy="281663"/>
          </a:xfrm>
          <a:custGeom>
            <a:avLst/>
            <a:gdLst>
              <a:gd name="connsiteX0" fmla="*/ 0 w 89648"/>
              <a:gd name="connsiteY0" fmla="*/ 0 h 281663"/>
              <a:gd name="connsiteX1" fmla="*/ 89648 w 89648"/>
              <a:gd name="connsiteY1" fmla="*/ 0 h 281663"/>
              <a:gd name="connsiteX2" fmla="*/ 89648 w 89648"/>
              <a:gd name="connsiteY2" fmla="*/ 281663 h 281663"/>
              <a:gd name="connsiteX3" fmla="*/ 0 w 89648"/>
              <a:gd name="connsiteY3" fmla="*/ 281663 h 281663"/>
              <a:gd name="connsiteX4" fmla="*/ 0 w 89648"/>
              <a:gd name="connsiteY4" fmla="*/ 0 h 2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48" h="281663">
                <a:moveTo>
                  <a:pt x="0" y="0"/>
                </a:moveTo>
                <a:lnTo>
                  <a:pt x="89648" y="0"/>
                </a:lnTo>
                <a:lnTo>
                  <a:pt x="89648" y="281663"/>
                </a:lnTo>
                <a:lnTo>
                  <a:pt x="0" y="2816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12700" rIns="3556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4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575" y="2095500"/>
            <a:ext cx="4267200" cy="1143000"/>
          </a:xfrm>
        </p:spPr>
        <p:txBody>
          <a:bodyPr/>
          <a:lstStyle/>
          <a:p>
            <a:r>
              <a:rPr lang="en-US" dirty="0"/>
              <a:t>Smooth Landing Checklist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378" y="3445726"/>
            <a:ext cx="1205100" cy="1535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9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C5FEB-BC2E-4636-968D-A1184020F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0400" y="1905000"/>
            <a:ext cx="4572000" cy="39573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Review and update:</a:t>
            </a:r>
          </a:p>
          <a:p>
            <a:pPr marL="628650" lvl="1" indent="-2825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Your will</a:t>
            </a:r>
          </a:p>
          <a:p>
            <a:pPr marL="628650" lvl="1" indent="-2825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Insurance policy beneficiaries</a:t>
            </a:r>
          </a:p>
          <a:p>
            <a:pPr>
              <a:lnSpc>
                <a:spcPct val="150000"/>
              </a:lnSpc>
            </a:pPr>
            <a:r>
              <a:rPr lang="en-US" dirty="0"/>
              <a:t>Revoke POA</a:t>
            </a:r>
          </a:p>
          <a:p>
            <a:pPr>
              <a:lnSpc>
                <a:spcPct val="150000"/>
              </a:lnSpc>
            </a:pPr>
            <a:r>
              <a:rPr lang="en-US" dirty="0"/>
              <a:t>Contact base legal office</a:t>
            </a:r>
          </a:p>
          <a:p>
            <a:pPr>
              <a:lnSpc>
                <a:spcPct val="150000"/>
              </a:lnSpc>
            </a:pPr>
            <a:r>
              <a:rPr lang="en-US" dirty="0"/>
              <a:t>Armed Forces Legal Assistance Locator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https://legalassistance.law.af.mil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Planning Documents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2382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1F3D7B"/>
      </a:dk1>
      <a:lt1>
        <a:srgbClr val="FFFFFF"/>
      </a:lt1>
      <a:dk2>
        <a:srgbClr val="277150"/>
      </a:dk2>
      <a:lt2>
        <a:srgbClr val="93A7CB"/>
      </a:lt2>
      <a:accent1>
        <a:srgbClr val="F5A800"/>
      </a:accent1>
      <a:accent2>
        <a:srgbClr val="C8C8C8"/>
      </a:accent2>
      <a:accent3>
        <a:srgbClr val="295670"/>
      </a:accent3>
      <a:accent4>
        <a:srgbClr val="CF8A00"/>
      </a:accent4>
      <a:accent5>
        <a:srgbClr val="929990"/>
      </a:accent5>
      <a:accent6>
        <a:srgbClr val="006E6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58A3A4616684A88E9126F2D4E17FF" ma:contentTypeVersion="9" ma:contentTypeDescription="Create a new document." ma:contentTypeScope="" ma:versionID="9c40e039e49f6a0f731c699b67677ba1">
  <xsd:schema xmlns:xsd="http://www.w3.org/2001/XMLSchema" xmlns:xs="http://www.w3.org/2001/XMLSchema" xmlns:p="http://schemas.microsoft.com/office/2006/metadata/properties" xmlns:ns2="1fea302b-de5a-45a8-95a4-aeaf94566cc2" xmlns:ns3="37e7d84f-40df-4645-8f21-5085f27789a3" targetNamespace="http://schemas.microsoft.com/office/2006/metadata/properties" ma:root="true" ma:fieldsID="9ea5871f1fbffcf4c838fe77f20712fd" ns2:_="" ns3:_="">
    <xsd:import namespace="1fea302b-de5a-45a8-95a4-aeaf94566cc2"/>
    <xsd:import namespace="37e7d84f-40df-4645-8f21-5085f2778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a302b-de5a-45a8-95a4-aeaf94566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7d84f-40df-4645-8f21-5085f27789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1CFCC2-BAB3-490E-BB05-00124DA02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25857A-7E0E-4529-84E2-0EE2DFA6B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ea302b-de5a-45a8-95a4-aeaf94566cc2"/>
    <ds:schemaRef ds:uri="37e7d84f-40df-4645-8f21-5085f2778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8D87D5-61CF-4100-87F3-1B99AF30A27B}">
  <ds:schemaRefs>
    <ds:schemaRef ds:uri="1fea302b-de5a-45a8-95a4-aeaf94566cc2"/>
    <ds:schemaRef ds:uri="http://www.w3.org/XML/1998/namespace"/>
    <ds:schemaRef ds:uri="http://schemas.microsoft.com/office/infopath/2007/PartnerControls"/>
    <ds:schemaRef ds:uri="37e7d84f-40df-4645-8f21-5085f27789a3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22054</TotalTime>
  <Words>398</Words>
  <Application>Microsoft Office PowerPoint</Application>
  <PresentationFormat>On-screen Show (4:3)</PresentationFormat>
  <Paragraphs>100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Times Bold Italic</vt:lpstr>
      <vt:lpstr>Office Theme</vt:lpstr>
      <vt:lpstr>Welcome to Air Force Financial Readiness: Your Post-Deployment Flight Plan</vt:lpstr>
      <vt:lpstr>Agenda</vt:lpstr>
      <vt:lpstr>Financial Planning Post-Deployment</vt:lpstr>
      <vt:lpstr>Factor in Changes</vt:lpstr>
      <vt:lpstr>Reassess Financial Goals</vt:lpstr>
      <vt:lpstr>Plan Major Purchases</vt:lpstr>
      <vt:lpstr>Make a Workable Plan</vt:lpstr>
      <vt:lpstr>Smooth Landing Checklist</vt:lpstr>
      <vt:lpstr>Estate Planning Documents</vt:lpstr>
      <vt:lpstr>Servicemembers Civil Relief Act</vt:lpstr>
      <vt:lpstr>Savings Deposit Program</vt:lpstr>
      <vt:lpstr>Student Loan Interest Relief</vt:lpstr>
      <vt:lpstr>Medical Coverage</vt:lpstr>
      <vt:lpstr>Life Insurance</vt:lpstr>
      <vt:lpstr>Auto and Property Insurance</vt:lpstr>
      <vt:lpstr>Taxes</vt:lpstr>
      <vt:lpstr>Active Duty Alerts</vt:lpstr>
      <vt:lpstr>Other Considerations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Personal Financial Readiness: Your Pre-Deployment Flight Plan</dc:title>
  <dc:creator>Mary Chapmon</dc:creator>
  <cp:lastModifiedBy>Lynn Keroack</cp:lastModifiedBy>
  <cp:revision>103</cp:revision>
  <dcterms:created xsi:type="dcterms:W3CDTF">2017-12-27T14:41:12Z</dcterms:created>
  <dcterms:modified xsi:type="dcterms:W3CDTF">2020-04-20T18:01:00Z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CC25AF05-CF83-4385-89F9-D369FCCB6EF3</vt:lpwstr>
  </property>
  <property fmtid="{D5CDD505-2E9C-101B-9397-08002B2CF9AE}" pid="3" name="ArticulatePath">
    <vt:lpwstr>Post-Deployment PPT (002)</vt:lpwstr>
  </property>
  <property fmtid="{D5CDD505-2E9C-101B-9397-08002B2CF9AE}" pid="4" name="ContentTypeId">
    <vt:lpwstr>0x0101002C158A3A4616684A88E9126F2D4E17FF</vt:lpwstr>
  </property>
</Properties>
</file>